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13"/>
  </p:notesMasterIdLst>
  <p:sldIdLst>
    <p:sldId id="267" r:id="rId5"/>
    <p:sldId id="271" r:id="rId6"/>
    <p:sldId id="257" r:id="rId7"/>
    <p:sldId id="261" r:id="rId8"/>
    <p:sldId id="270" r:id="rId9"/>
    <p:sldId id="262" r:id="rId10"/>
    <p:sldId id="269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162B"/>
    <a:srgbClr val="90172C"/>
    <a:srgbClr val="8E182C"/>
    <a:srgbClr val="88182B"/>
    <a:srgbClr val="880317"/>
    <a:srgbClr val="8B182B"/>
    <a:srgbClr val="8C172B"/>
    <a:srgbClr val="A7001D"/>
    <a:srgbClr val="A8001E"/>
    <a:srgbClr val="8A0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78"/>
    <p:restoredTop sz="94669"/>
  </p:normalViewPr>
  <p:slideViewPr>
    <p:cSldViewPr snapToObjects="1">
      <p:cViewPr>
        <p:scale>
          <a:sx n="84" d="100"/>
          <a:sy n="84" d="100"/>
        </p:scale>
        <p:origin x="952" y="1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14F56-6727-6F43-815D-776EC68FDB65}" type="datetimeFigureOut">
              <a:rPr lang="en-US" smtClean="0"/>
              <a:t>3/17/22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A4D87-7726-5C4A-9D4A-DB0897123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9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DF50-D14A-3A4A-86ED-23E79F8ABFED}" type="datetime1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 RISE WE DEFY / 2020-2025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90FC-6292-3D40-9D98-B9BD3FA52C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F246DD-C1D2-174B-A789-1D531D1182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CE65B6-4410-6141-8C6C-AD6394E3250B}"/>
              </a:ext>
            </a:extLst>
          </p:cNvPr>
          <p:cNvSpPr/>
          <p:nvPr userDrawn="1"/>
        </p:nvSpPr>
        <p:spPr>
          <a:xfrm>
            <a:off x="8305800" y="5349875"/>
            <a:ext cx="3429000" cy="746125"/>
          </a:xfrm>
          <a:prstGeom prst="rect">
            <a:avLst/>
          </a:prstGeom>
          <a:solidFill>
            <a:srgbClr val="921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8914AB-40E5-144A-8FD1-9C3832F0CD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5800" y="5486400"/>
            <a:ext cx="3429000" cy="5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9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1000"/>
            <a:ext cx="8990012" cy="1295400"/>
          </a:xfrm>
        </p:spPr>
        <p:txBody>
          <a:bodyPr anchor="ctr"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8200" y="1825308"/>
            <a:ext cx="6172200" cy="433546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7753" y="1836738"/>
            <a:ext cx="3932237" cy="4335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51B4-52FE-6146-9348-C1AC921B3DA9}" type="datetime1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RISE</a:t>
            </a:r>
            <a:r>
              <a:rPr lang="en-US" dirty="0">
                <a:solidFill>
                  <a:srgbClr val="C00000"/>
                </a:solidFill>
              </a:rPr>
              <a:t> WE </a:t>
            </a:r>
            <a:r>
              <a:rPr lang="en-US" dirty="0">
                <a:solidFill>
                  <a:schemeClr val="tx1"/>
                </a:solidFill>
              </a:rPr>
              <a:t>DEFY / 2020-2025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90FC-6292-3D40-9D98-B9BD3FA52C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EEDEE9-AF2A-7D4B-892F-5769FCE9A925}"/>
              </a:ext>
            </a:extLst>
          </p:cNvPr>
          <p:cNvSpPr/>
          <p:nvPr userDrawn="1"/>
        </p:nvSpPr>
        <p:spPr>
          <a:xfrm>
            <a:off x="9906000" y="152399"/>
            <a:ext cx="2133600" cy="5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05DE48-FFDF-5F45-B74C-B98CEB187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228600"/>
            <a:ext cx="2057400" cy="3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0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991600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3393-0ACE-E64E-A6DB-D4937BDAD784}" type="datetime1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RISE</a:t>
            </a:r>
            <a:r>
              <a:rPr lang="en-US" dirty="0">
                <a:solidFill>
                  <a:srgbClr val="C00000"/>
                </a:solidFill>
              </a:rPr>
              <a:t> WE </a:t>
            </a:r>
            <a:r>
              <a:rPr lang="en-US" dirty="0">
                <a:solidFill>
                  <a:schemeClr val="tx1"/>
                </a:solidFill>
              </a:rPr>
              <a:t>DEFY / 2020-2025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90FC-6292-3D40-9D98-B9BD3FA52C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87233C-8CB0-474C-8EC0-0814E1FA9093}"/>
              </a:ext>
            </a:extLst>
          </p:cNvPr>
          <p:cNvSpPr/>
          <p:nvPr userDrawn="1"/>
        </p:nvSpPr>
        <p:spPr>
          <a:xfrm>
            <a:off x="9906000" y="152399"/>
            <a:ext cx="2133600" cy="5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49367B-2155-B34D-815F-4CCFF0AF3A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228600"/>
            <a:ext cx="2057400" cy="3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90599"/>
            <a:ext cx="2628900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90599"/>
            <a:ext cx="7734300" cy="518636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F8AC9-2E28-C745-B6D8-28617655EFF0}" type="datetime1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RISE</a:t>
            </a:r>
            <a:r>
              <a:rPr lang="en-US" dirty="0">
                <a:solidFill>
                  <a:srgbClr val="C00000"/>
                </a:solidFill>
              </a:rPr>
              <a:t> WE </a:t>
            </a:r>
            <a:r>
              <a:rPr lang="en-US" dirty="0">
                <a:solidFill>
                  <a:schemeClr val="tx1"/>
                </a:solidFill>
              </a:rPr>
              <a:t>DEFY / 2020-2025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90FC-6292-3D40-9D98-B9BD3FA52C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B043C5-A0C7-C242-8957-AE9EAB47BB78}"/>
              </a:ext>
            </a:extLst>
          </p:cNvPr>
          <p:cNvSpPr/>
          <p:nvPr userDrawn="1"/>
        </p:nvSpPr>
        <p:spPr>
          <a:xfrm>
            <a:off x="9906000" y="152399"/>
            <a:ext cx="2133600" cy="5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03538C-E5CB-6F45-B313-4076A8BA87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228600"/>
            <a:ext cx="2057400" cy="3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5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991600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37122-EBCA-D040-B28B-51BA597459E5}" type="datetime1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RISE</a:t>
            </a:r>
            <a:r>
              <a:rPr lang="en-US" dirty="0">
                <a:solidFill>
                  <a:srgbClr val="C00000"/>
                </a:solidFill>
              </a:rPr>
              <a:t> WE </a:t>
            </a:r>
            <a:r>
              <a:rPr lang="en-US" dirty="0">
                <a:solidFill>
                  <a:schemeClr val="tx1"/>
                </a:solidFill>
              </a:rPr>
              <a:t>DEFY / 2020-2025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A28BC4-F880-D341-9EC2-6171B4627168}"/>
              </a:ext>
            </a:extLst>
          </p:cNvPr>
          <p:cNvSpPr/>
          <p:nvPr userDrawn="1"/>
        </p:nvSpPr>
        <p:spPr>
          <a:xfrm>
            <a:off x="9906000" y="152399"/>
            <a:ext cx="2133600" cy="5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F29A6C-231E-614B-BD86-42BF2F78D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228600"/>
            <a:ext cx="2057400" cy="3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5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1"/>
            <a:ext cx="10509250" cy="2590800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589463"/>
            <a:ext cx="10509250" cy="1582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2E40-6A71-8B4F-9908-1D9CC04D1969}" type="datetime1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RISE</a:t>
            </a:r>
            <a:r>
              <a:rPr lang="en-US" dirty="0">
                <a:solidFill>
                  <a:srgbClr val="C00000"/>
                </a:solidFill>
              </a:rPr>
              <a:t> WE </a:t>
            </a:r>
            <a:r>
              <a:rPr lang="en-US" dirty="0">
                <a:solidFill>
                  <a:schemeClr val="tx1"/>
                </a:solidFill>
              </a:rPr>
              <a:t>DEFY / 2020-2025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90FC-6292-3D40-9D98-B9BD3FA52C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F1E17-276F-1E48-9A0E-45ADA8B5F958}"/>
              </a:ext>
            </a:extLst>
          </p:cNvPr>
          <p:cNvSpPr/>
          <p:nvPr userDrawn="1"/>
        </p:nvSpPr>
        <p:spPr>
          <a:xfrm>
            <a:off x="9906000" y="152399"/>
            <a:ext cx="2133600" cy="5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DF54F7-2D85-3D48-9CC7-908B1CBB8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228600"/>
            <a:ext cx="2057400" cy="3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8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991600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E3E9-A9E7-AB42-9E17-F932FD55B10C}" type="datetime1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RISE</a:t>
            </a:r>
            <a:r>
              <a:rPr lang="en-US" dirty="0">
                <a:solidFill>
                  <a:srgbClr val="C00000"/>
                </a:solidFill>
              </a:rPr>
              <a:t> WE </a:t>
            </a:r>
            <a:r>
              <a:rPr lang="en-US" dirty="0">
                <a:solidFill>
                  <a:schemeClr val="tx1"/>
                </a:solidFill>
              </a:rPr>
              <a:t>DEFY / 2020-2025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90FC-6292-3D40-9D98-B9BD3FA52C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0EF474-9EC9-9E44-8EBF-42D537204BD9}"/>
              </a:ext>
            </a:extLst>
          </p:cNvPr>
          <p:cNvSpPr/>
          <p:nvPr userDrawn="1"/>
        </p:nvSpPr>
        <p:spPr>
          <a:xfrm>
            <a:off x="9906000" y="152399"/>
            <a:ext cx="2133600" cy="5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56D4A6-3B9E-2242-BD18-86025C16B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228600"/>
            <a:ext cx="2057400" cy="3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8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1000"/>
            <a:ext cx="8990012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28799"/>
            <a:ext cx="5157787" cy="676275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57473"/>
            <a:ext cx="5157787" cy="3532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28799"/>
            <a:ext cx="5183188" cy="67627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57473"/>
            <a:ext cx="5183188" cy="3532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9703-14A4-9344-9929-C21893E365E3}" type="datetime1">
              <a:rPr lang="en-US" smtClean="0"/>
              <a:t>3/17/22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RISE</a:t>
            </a:r>
            <a:r>
              <a:rPr lang="en-US" dirty="0">
                <a:solidFill>
                  <a:srgbClr val="C00000"/>
                </a:solidFill>
              </a:rPr>
              <a:t> WE </a:t>
            </a:r>
            <a:r>
              <a:rPr lang="en-US" dirty="0">
                <a:solidFill>
                  <a:schemeClr val="tx1"/>
                </a:solidFill>
              </a:rPr>
              <a:t>DEFY / 2020-2025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90FC-6292-3D40-9D98-B9BD3FA52C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4019E2-DB68-2C47-92FB-D4BDDFA4D1A7}"/>
              </a:ext>
            </a:extLst>
          </p:cNvPr>
          <p:cNvSpPr/>
          <p:nvPr userDrawn="1"/>
        </p:nvSpPr>
        <p:spPr>
          <a:xfrm>
            <a:off x="9906000" y="152399"/>
            <a:ext cx="2133600" cy="5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87C8F0-577A-554C-8C43-F70C4C0685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228600"/>
            <a:ext cx="2057400" cy="3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0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991600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4510-C2F0-4F43-800B-A5CCB42330D7}" type="datetime1">
              <a:rPr lang="en-US" smtClean="0"/>
              <a:t>3/17/22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RISE</a:t>
            </a:r>
            <a:r>
              <a:rPr lang="en-US" dirty="0">
                <a:solidFill>
                  <a:srgbClr val="C00000"/>
                </a:solidFill>
              </a:rPr>
              <a:t> WE </a:t>
            </a:r>
            <a:r>
              <a:rPr lang="en-US" dirty="0">
                <a:solidFill>
                  <a:schemeClr val="tx1"/>
                </a:solidFill>
              </a:rPr>
              <a:t>DEFY / 2020-2025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90FC-6292-3D40-9D98-B9BD3FA52C6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C3398B-1218-244E-974A-AB4F9E0EB9BD}"/>
              </a:ext>
            </a:extLst>
          </p:cNvPr>
          <p:cNvSpPr/>
          <p:nvPr userDrawn="1"/>
        </p:nvSpPr>
        <p:spPr>
          <a:xfrm>
            <a:off x="9906000" y="152399"/>
            <a:ext cx="2133600" cy="5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052C16-059C-7743-B0E2-61DDB96F4D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228600"/>
            <a:ext cx="2057400" cy="3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7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5BED-0ED4-2E4D-BF60-3740DF871810}" type="datetime1">
              <a:rPr lang="en-US" smtClean="0"/>
              <a:t>3/17/22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RISE</a:t>
            </a:r>
            <a:r>
              <a:rPr lang="en-US" dirty="0">
                <a:solidFill>
                  <a:srgbClr val="C00000"/>
                </a:solidFill>
              </a:rPr>
              <a:t> WE </a:t>
            </a:r>
            <a:r>
              <a:rPr lang="en-US" dirty="0">
                <a:solidFill>
                  <a:schemeClr val="tx1"/>
                </a:solidFill>
              </a:rPr>
              <a:t>DEFY / 2020-2025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90FC-6292-3D40-9D98-B9BD3FA52C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9CED123-332E-D34F-90D0-62422205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8991600" cy="1295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C51BC-8C5E-9445-A470-9E6D66443D5E}"/>
              </a:ext>
            </a:extLst>
          </p:cNvPr>
          <p:cNvSpPr/>
          <p:nvPr userDrawn="1"/>
        </p:nvSpPr>
        <p:spPr>
          <a:xfrm>
            <a:off x="9906000" y="152399"/>
            <a:ext cx="2133600" cy="5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B4DED8-A47C-DA4A-A40D-BB63BA3A75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228600"/>
            <a:ext cx="2057400" cy="3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7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90599"/>
            <a:ext cx="3932237" cy="685801"/>
          </a:xfrm>
        </p:spPr>
        <p:txBody>
          <a:bodyPr anchor="t">
            <a:noAutofit/>
          </a:bodyPr>
          <a:lstStyle>
            <a:lvl1pPr>
              <a:defRPr sz="2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90600"/>
            <a:ext cx="6172200" cy="5181600"/>
          </a:xfrm>
        </p:spPr>
        <p:txBody>
          <a:bodyPr/>
          <a:lstStyle>
            <a:lvl1pPr>
              <a:defRPr sz="2000" baseline="0"/>
            </a:lvl1pPr>
            <a:lvl2pPr>
              <a:defRPr sz="16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1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065A-DAF9-1746-90C2-D8D76E5743A7}" type="datetime1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RISE</a:t>
            </a:r>
            <a:r>
              <a:rPr lang="en-US" dirty="0">
                <a:solidFill>
                  <a:srgbClr val="C00000"/>
                </a:solidFill>
              </a:rPr>
              <a:t> WE </a:t>
            </a:r>
            <a:r>
              <a:rPr lang="en-US" dirty="0">
                <a:solidFill>
                  <a:schemeClr val="tx1"/>
                </a:solidFill>
              </a:rPr>
              <a:t>DEFY / 2020-2025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90FC-6292-3D40-9D98-B9BD3FA52C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62DA22-DACC-904E-A7D8-3F751E472F21}"/>
              </a:ext>
            </a:extLst>
          </p:cNvPr>
          <p:cNvSpPr/>
          <p:nvPr userDrawn="1"/>
        </p:nvSpPr>
        <p:spPr>
          <a:xfrm>
            <a:off x="9906000" y="152399"/>
            <a:ext cx="2133600" cy="5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A22B24-7902-334C-AC74-03163FC2F8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228600"/>
            <a:ext cx="2057400" cy="3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0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1000"/>
            <a:ext cx="8990012" cy="1295400"/>
          </a:xfrm>
        </p:spPr>
        <p:txBody>
          <a:bodyPr anchor="ctr"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828800"/>
            <a:ext cx="6172200" cy="433546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36738"/>
            <a:ext cx="3932237" cy="43354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51B4-52FE-6146-9348-C1AC921B3DA9}" type="datetime1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RISE</a:t>
            </a:r>
            <a:r>
              <a:rPr lang="en-US" dirty="0">
                <a:solidFill>
                  <a:srgbClr val="C00000"/>
                </a:solidFill>
              </a:rPr>
              <a:t> WE </a:t>
            </a:r>
            <a:r>
              <a:rPr lang="en-US" dirty="0">
                <a:solidFill>
                  <a:schemeClr val="tx1"/>
                </a:solidFill>
              </a:rPr>
              <a:t>DEFY / 2020-2025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90FC-6292-3D40-9D98-B9BD3FA52C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DF0FBD-5441-564A-AF21-4285D60ED756}"/>
              </a:ext>
            </a:extLst>
          </p:cNvPr>
          <p:cNvSpPr/>
          <p:nvPr userDrawn="1"/>
        </p:nvSpPr>
        <p:spPr>
          <a:xfrm>
            <a:off x="9906000" y="152399"/>
            <a:ext cx="2133600" cy="5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4D7463-E3F5-CF4D-BEBF-3C95D9E8F4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2200" y="228600"/>
            <a:ext cx="2057400" cy="3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9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3F1B16-F5D1-4F4D-A86D-4C156BF771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42901"/>
            <a:ext cx="8991600" cy="13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C970-668E-8942-B842-FDF7768A9A95}" type="datetime1">
              <a:rPr lang="en-US" smtClean="0"/>
              <a:t>3/17/22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RISE</a:t>
            </a:r>
            <a:r>
              <a:rPr lang="en-US" dirty="0">
                <a:solidFill>
                  <a:srgbClr val="C00000"/>
                </a:solidFill>
              </a:rPr>
              <a:t> WE </a:t>
            </a:r>
            <a:r>
              <a:rPr lang="en-US" dirty="0">
                <a:solidFill>
                  <a:schemeClr val="tx1"/>
                </a:solidFill>
              </a:rPr>
              <a:t>DEFY / 2020-2025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9EAEA-FA73-604D-80FF-0C54CC7B5F2A}"/>
              </a:ext>
            </a:extLst>
          </p:cNvPr>
          <p:cNvSpPr/>
          <p:nvPr userDrawn="1"/>
        </p:nvSpPr>
        <p:spPr>
          <a:xfrm>
            <a:off x="9906000" y="152399"/>
            <a:ext cx="2133600" cy="52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5670D4-352D-3D49-8322-3A1CA09DA7F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82200" y="228600"/>
            <a:ext cx="2057400" cy="3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4" r:id="rId10"/>
    <p:sldLayoutId id="2147483682" r:id="rId11"/>
    <p:sldLayoutId id="214748368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" userDrawn="1">
          <p15:clr>
            <a:srgbClr val="F26B43"/>
          </p15:clr>
        </p15:guide>
        <p15:guide id="2" pos="7608" userDrawn="1">
          <p15:clr>
            <a:srgbClr val="F26B43"/>
          </p15:clr>
        </p15:guide>
        <p15:guide id="3" pos="72" userDrawn="1">
          <p15:clr>
            <a:srgbClr val="F26B43"/>
          </p15:clr>
        </p15:guide>
        <p15:guide id="4" orient="horz" pos="4248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pos="1152" userDrawn="1">
          <p15:clr>
            <a:srgbClr val="F26B43"/>
          </p15:clr>
        </p15:guide>
        <p15:guide id="7" pos="528" userDrawn="1">
          <p15:clr>
            <a:srgbClr val="F26B43"/>
          </p15:clr>
        </p15:guide>
        <p15:guide id="8" pos="7152" userDrawn="1">
          <p15:clr>
            <a:srgbClr val="F26B43"/>
          </p15:clr>
        </p15:guide>
        <p15:guide id="9" orient="horz" pos="3888" userDrawn="1">
          <p15:clr>
            <a:srgbClr val="F26B43"/>
          </p15:clr>
        </p15:guide>
        <p15:guide id="10" orient="horz" pos="1056" userDrawn="1">
          <p15:clr>
            <a:srgbClr val="F26B43"/>
          </p15:clr>
        </p15:guide>
        <p15:guide id="11" orient="horz" pos="4152" userDrawn="1">
          <p15:clr>
            <a:srgbClr val="F26B43"/>
          </p15:clr>
        </p15:guide>
        <p15:guide id="12" orient="horz" pos="6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766F053D-2738-E644-B519-BAE315FF8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384AF9-C3D9-5B49-AEDC-FB81CF29FF6D}"/>
              </a:ext>
            </a:extLst>
          </p:cNvPr>
          <p:cNvSpPr/>
          <p:nvPr/>
        </p:nvSpPr>
        <p:spPr>
          <a:xfrm>
            <a:off x="8305800" y="5349875"/>
            <a:ext cx="3429000" cy="746125"/>
          </a:xfrm>
          <a:prstGeom prst="rect">
            <a:avLst/>
          </a:prstGeom>
          <a:solidFill>
            <a:srgbClr val="921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D1081-8B0D-7E44-A77C-8AEC9E1AD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5486400"/>
            <a:ext cx="3429000" cy="5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5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028FEC-1F24-654A-9633-66DF3B49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5BED-0ED4-2E4D-BF60-3740DF871810}" type="datetime1">
              <a:rPr lang="en-US" smtClean="0"/>
              <a:t>3/17/22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38304C-036E-D249-B50F-5550FC09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WE </a:t>
            </a:r>
            <a:r>
              <a:rPr lang="en-US">
                <a:solidFill>
                  <a:schemeClr val="tx1"/>
                </a:solidFill>
              </a:rPr>
              <a:t>RISE</a:t>
            </a:r>
            <a:r>
              <a:rPr lang="en-US">
                <a:solidFill>
                  <a:srgbClr val="C00000"/>
                </a:solidFill>
              </a:rPr>
              <a:t> WE </a:t>
            </a:r>
            <a:r>
              <a:rPr lang="en-US">
                <a:solidFill>
                  <a:schemeClr val="tx1"/>
                </a:solidFill>
              </a:rPr>
              <a:t>DEFY / 2020-2025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12CC4-E989-F947-8B4A-67FAE5522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90FC-6292-3D40-9D98-B9BD3FA52C64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8F9BE3B-262F-A04E-BA82-D4F134DB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 Implementation: Activity 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982141-7A42-48E3-B8B3-5B6D77664212}"/>
              </a:ext>
            </a:extLst>
          </p:cNvPr>
          <p:cNvSpPr txBox="1"/>
          <p:nvPr/>
        </p:nvSpPr>
        <p:spPr>
          <a:xfrm>
            <a:off x="594852" y="2340077"/>
            <a:ext cx="1011739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i="1" dirty="0">
                <a:ea typeface="+mn-lt"/>
                <a:cs typeface="+mn-lt"/>
              </a:rPr>
              <a:t>Strategic Goal: </a:t>
            </a:r>
            <a:r>
              <a:rPr lang="en-US" sz="2400" dirty="0">
                <a:ea typeface="+mn-lt"/>
                <a:cs typeface="+mn-lt"/>
              </a:rPr>
              <a:t>Foster an Inter-connected and equitable SDSU experience through implementing resource generation and allocation, communication and information-sharing, and systems of transportation.</a:t>
            </a:r>
            <a:endParaRPr lang="en-US" sz="2400" i="1" dirty="0">
              <a:ea typeface="+mn-lt"/>
              <a:cs typeface="+mn-lt"/>
            </a:endParaRPr>
          </a:p>
          <a:p>
            <a:endParaRPr lang="en-US" sz="2400" i="1" dirty="0">
              <a:ea typeface="+mn-lt"/>
              <a:cs typeface="+mn-lt"/>
            </a:endParaRPr>
          </a:p>
          <a:p>
            <a:r>
              <a:rPr lang="en-US" sz="2400" i="1" dirty="0">
                <a:ea typeface="+mn-lt"/>
                <a:cs typeface="+mn-lt"/>
              </a:rPr>
              <a:t>By June 2021: Develop and implement a Culture of Communication Plan for the University that improves synergy and collaboration between all campus-wide communication personnel.</a:t>
            </a:r>
            <a:endParaRPr lang="en-US" sz="240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2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4080FA-2459-6D44-A7F9-F64355CD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8991600" cy="1295401"/>
          </a:xfrm>
        </p:spPr>
        <p:txBody>
          <a:bodyPr/>
          <a:lstStyle/>
          <a:p>
            <a:r>
              <a:rPr lang="en-US" dirty="0"/>
              <a:t>Identified Steps to Complete Activity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DFCABD-FC90-6D40-86FB-A65228A99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787"/>
            <a:ext cx="10503310" cy="46831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1600" dirty="0">
              <a:ea typeface="+mn-lt"/>
              <a:cs typeface="+mn-lt"/>
            </a:endParaRPr>
          </a:p>
          <a:p>
            <a:pPr marL="285750" indent="-285750"/>
            <a:r>
              <a:rPr lang="en-US" sz="1600" dirty="0">
                <a:ea typeface="+mn-lt"/>
                <a:cs typeface="+mn-lt"/>
              </a:rPr>
              <a:t>Bring discussion of Culture of Communication Plan to Campus Communicators Roundtable (CCR) meeting.</a:t>
            </a:r>
          </a:p>
          <a:p>
            <a:pPr marL="285750" indent="-285750"/>
            <a:r>
              <a:rPr lang="en-US" sz="1600" dirty="0">
                <a:ea typeface="+mn-lt"/>
                <a:cs typeface="+mn-lt"/>
              </a:rPr>
              <a:t>From the CCR meeting discussion, develop a three questions survey to send to a larger group of campus partners (to be identified by committee) for further consideration in communication planning by committee. </a:t>
            </a:r>
            <a:endParaRPr lang="en-US">
              <a:ea typeface="+mn-lt"/>
              <a:cs typeface="+mn-lt"/>
            </a:endParaRPr>
          </a:p>
          <a:p>
            <a:pPr marL="285750" indent="-285750"/>
            <a:r>
              <a:rPr lang="en-US" sz="1600" dirty="0">
                <a:ea typeface="+mn-lt"/>
                <a:cs typeface="+mn-lt"/>
              </a:rPr>
              <a:t>Develop a report/survey of comparable public universities/colleges communications teams and how they are structured.</a:t>
            </a:r>
          </a:p>
          <a:p>
            <a:pPr marL="285750" indent="-285750"/>
            <a:r>
              <a:rPr lang="en-US" sz="1600" dirty="0">
                <a:ea typeface="+mn-lt"/>
                <a:cs typeface="+mn-lt"/>
              </a:rPr>
              <a:t>Invite appropriate communication faculty member(s) to address committee during scheduled bi-weekly meeting on different organizational communication structures and procedures. This would also include a informal presentation/conversation on organization structures outside the university setting and best practices.</a:t>
            </a:r>
          </a:p>
          <a:p>
            <a:pPr marL="285750" indent="-285750"/>
            <a:r>
              <a:rPr lang="en-US" sz="1600" dirty="0">
                <a:ea typeface="+mn-lt"/>
                <a:cs typeface="+mn-lt"/>
              </a:rPr>
              <a:t>Step 6: Review survey and report results and perform a holistic analysis with the full committee. The committee will then develop a detailed list of recommendations from those results.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3DA782C-4804-CD4B-A1AF-C5940FCB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4EF03-8828-9D40-8619-6456ADB1C250}" type="datetime1">
              <a:rPr lang="en-US" smtClean="0"/>
              <a:t>3/17/22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F06CA25-C8A9-E94B-BAEA-EE7FC057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r>
              <a:rPr lang="en-US" dirty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RISE</a:t>
            </a:r>
            <a:r>
              <a:rPr lang="en-US" dirty="0">
                <a:solidFill>
                  <a:srgbClr val="C00000"/>
                </a:solidFill>
              </a:rPr>
              <a:t> WE </a:t>
            </a:r>
            <a:r>
              <a:rPr lang="en-US" dirty="0">
                <a:solidFill>
                  <a:schemeClr val="tx1"/>
                </a:solidFill>
              </a:rPr>
              <a:t>DEFY / 2020-2025  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785F99-6B80-794C-9807-0F16DB15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90FC-6292-3D40-9D98-B9BD3FA52C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FFB61-B150-5A44-BB4E-757CE1907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8991600" cy="1295400"/>
          </a:xfrm>
        </p:spPr>
        <p:txBody>
          <a:bodyPr/>
          <a:lstStyle/>
          <a:p>
            <a:r>
              <a:rPr lang="en-US" dirty="0"/>
              <a:t>TBD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12093-D5BE-9749-B47C-6B6648A6F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endParaRPr lang="en-US" sz="1600" i="1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dirty="0"/>
              <a:t>TBD</a:t>
            </a: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2E529-687C-8B45-AA66-C68CE7FA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EEE5D-5CF8-914E-82D4-AE7BA3F50992}" type="datetime1">
              <a:rPr lang="en-US" smtClean="0"/>
              <a:t>3/17/22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1BEE1-0E26-5A4E-A5EA-FBA8FF8DF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/>
          <a:p>
            <a:r>
              <a:rPr lang="en-US" dirty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RISE</a:t>
            </a:r>
            <a:r>
              <a:rPr lang="en-US" dirty="0">
                <a:solidFill>
                  <a:srgbClr val="C00000"/>
                </a:solidFill>
              </a:rPr>
              <a:t> WE </a:t>
            </a:r>
            <a:r>
              <a:rPr lang="en-US" dirty="0">
                <a:solidFill>
                  <a:schemeClr val="tx1"/>
                </a:solidFill>
              </a:rPr>
              <a:t>DEFY / 2020-2025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AD3AF-C78B-4C42-B664-CBE41156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90FC-6292-3D40-9D98-B9BD3FA52C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2807741-35AD-3D4C-9D1E-5509D65A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1000"/>
            <a:ext cx="8990012" cy="1295400"/>
          </a:xfrm>
        </p:spPr>
        <p:txBody>
          <a:bodyPr/>
          <a:lstStyle/>
          <a:p>
            <a:r>
              <a:rPr lang="en-US" dirty="0"/>
              <a:t>TBD</a:t>
            </a:r>
          </a:p>
        </p:txBody>
      </p:sp>
      <p:pic>
        <p:nvPicPr>
          <p:cNvPr id="12" name="Picture Placeholder 11" descr="A young boy sitting at a park&#10;&#10;Description automatically generated">
            <a:extLst>
              <a:ext uri="{FF2B5EF4-FFF2-40B4-BE49-F238E27FC236}">
                <a16:creationId xmlns:a16="http://schemas.microsoft.com/office/drawing/2014/main" id="{7A918F5E-525D-A54D-B58C-5B27C77364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462498-6108-A241-8287-D38010BC9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TBD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9BDE82-569E-0546-87F8-E8C92478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51B4-52FE-6146-9348-C1AC921B3DA9}" type="datetime1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8CCE9-7005-CA46-9003-134567694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WE </a:t>
            </a:r>
            <a:r>
              <a:rPr lang="en-US">
                <a:solidFill>
                  <a:schemeClr val="tx1"/>
                </a:solidFill>
              </a:rPr>
              <a:t>RISE</a:t>
            </a:r>
            <a:r>
              <a:rPr lang="en-US">
                <a:solidFill>
                  <a:srgbClr val="C00000"/>
                </a:solidFill>
              </a:rPr>
              <a:t> WE </a:t>
            </a:r>
            <a:r>
              <a:rPr lang="en-US">
                <a:solidFill>
                  <a:schemeClr val="tx1"/>
                </a:solidFill>
              </a:rPr>
              <a:t>DEFY / 2020-2025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5A036-2A4F-6E4E-B660-7960F962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90FC-6292-3D40-9D98-B9BD3FA52C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3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75A19-CA93-1E48-AA2D-11C027D3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8991600" cy="1295401"/>
          </a:xfrm>
        </p:spPr>
        <p:txBody>
          <a:bodyPr/>
          <a:lstStyle/>
          <a:p>
            <a:r>
              <a:rPr lang="en-US" dirty="0"/>
              <a:t>TBD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684AFA-5DF5-CB40-8761-ABA2597F5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dirty="0"/>
              <a:t>TBD</a:t>
            </a:r>
          </a:p>
          <a:p>
            <a:endParaRPr lang="en-US" sz="16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3D4DA-D842-5040-9FF9-ACA7B1683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A2C1-7EEB-8E4A-B9FA-5693A137DFA5}" type="datetime1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47350-E90D-4240-B1D0-AD1BFBED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chemeClr val="tx1"/>
                </a:solidFill>
              </a:rPr>
              <a:t>RISE</a:t>
            </a:r>
            <a:r>
              <a:rPr lang="en-US" dirty="0">
                <a:solidFill>
                  <a:srgbClr val="C00000"/>
                </a:solidFill>
              </a:rPr>
              <a:t> WE </a:t>
            </a:r>
            <a:r>
              <a:rPr lang="en-US" dirty="0">
                <a:solidFill>
                  <a:schemeClr val="tx1"/>
                </a:solidFill>
              </a:rPr>
              <a:t>DEFY / 2020-2025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B200B-168D-5C4E-8615-26CAE20E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90FC-6292-3D40-9D98-B9BD3FA52C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1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2BB247-7C83-6842-B3A3-238D62DD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TBD</a:t>
            </a:r>
          </a:p>
        </p:txBody>
      </p:sp>
      <p:pic>
        <p:nvPicPr>
          <p:cNvPr id="12" name="Picture Placeholder 11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3FEFBC70-11E6-B74D-A723-14173E62FA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253951-B443-8D44-9BBC-CD4186C3E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TBD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905BA-4D75-ED47-8E3A-7C13FE9C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51B4-52FE-6146-9348-C1AC921B3DA9}" type="datetime1">
              <a:rPr lang="en-US" smtClean="0"/>
              <a:t>3/17/22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59CAC-4A1C-F144-ABDF-249B07DB3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WE </a:t>
            </a:r>
            <a:r>
              <a:rPr lang="en-US">
                <a:solidFill>
                  <a:schemeClr val="tx1"/>
                </a:solidFill>
              </a:rPr>
              <a:t>RISE</a:t>
            </a:r>
            <a:r>
              <a:rPr lang="en-US">
                <a:solidFill>
                  <a:srgbClr val="C00000"/>
                </a:solidFill>
              </a:rPr>
              <a:t> WE </a:t>
            </a:r>
            <a:r>
              <a:rPr lang="en-US">
                <a:solidFill>
                  <a:schemeClr val="tx1"/>
                </a:solidFill>
              </a:rPr>
              <a:t>DEFY / 2020-2025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E5450-D053-CB43-A9FF-BD712650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190FC-6292-3D40-9D98-B9BD3FA52C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5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6797E5-9761-8843-BDE0-185A612864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85980" y="-123986"/>
            <a:ext cx="12600121" cy="72687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EEFE15-D0F4-9840-BBC6-28108C9C2A0D}"/>
              </a:ext>
            </a:extLst>
          </p:cNvPr>
          <p:cNvSpPr/>
          <p:nvPr/>
        </p:nvSpPr>
        <p:spPr>
          <a:xfrm>
            <a:off x="4572000" y="5257800"/>
            <a:ext cx="28956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74FC50-33F0-AD4C-B187-41166BDB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943600"/>
            <a:ext cx="3962400" cy="60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53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2C468DFA8DAD49A74834F1D80895A2" ma:contentTypeVersion="9" ma:contentTypeDescription="Create a new document." ma:contentTypeScope="" ma:versionID="6ad39df8b0c9ab9fa3a936038b8cd874">
  <xsd:schema xmlns:xsd="http://www.w3.org/2001/XMLSchema" xmlns:xs="http://www.w3.org/2001/XMLSchema" xmlns:p="http://schemas.microsoft.com/office/2006/metadata/properties" xmlns:ns2="0fb26dda-c91c-4b65-8fbe-2cd346b416ab" xmlns:ns3="e25f948e-7a8e-437a-b123-d9e53305be36" targetNamespace="http://schemas.microsoft.com/office/2006/metadata/properties" ma:root="true" ma:fieldsID="30d2ad27eca78beba553cb8eecb984ae" ns2:_="" ns3:_="">
    <xsd:import namespace="0fb26dda-c91c-4b65-8fbe-2cd346b416ab"/>
    <xsd:import namespace="e25f948e-7a8e-437a-b123-d9e53305be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26dda-c91c-4b65-8fbe-2cd346b416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f948e-7a8e-437a-b123-d9e53305be3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04BA46-CA01-499E-AC09-EF05D327E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b26dda-c91c-4b65-8fbe-2cd346b416ab"/>
    <ds:schemaRef ds:uri="e25f948e-7a8e-437a-b123-d9e53305be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B37BEF-DD95-45FE-9EFD-4ACB6A945B87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0fb26dda-c91c-4b65-8fbe-2cd346b416ab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94D5596-4A8C-48EB-826F-D84CA8721C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266</Words>
  <Application>Microsoft Macintosh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Office Theme</vt:lpstr>
      <vt:lpstr>PowerPoint Presentation</vt:lpstr>
      <vt:lpstr>Strategic Plan Implementation: Activity 21</vt:lpstr>
      <vt:lpstr>Identified Steps to Complete Activity</vt:lpstr>
      <vt:lpstr>TBD</vt:lpstr>
      <vt:lpstr>TBD</vt:lpstr>
      <vt:lpstr>TBD</vt:lpstr>
      <vt:lpstr>TBD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Padelford</dc:creator>
  <cp:lastModifiedBy>Microsoft Office User</cp:lastModifiedBy>
  <cp:revision>113</cp:revision>
  <dcterms:created xsi:type="dcterms:W3CDTF">2020-09-01T00:16:38Z</dcterms:created>
  <dcterms:modified xsi:type="dcterms:W3CDTF">2022-03-17T21:08:38Z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0x010100B72C468DFA8DAD49A74834F1D80895A2</vt:lpwstr>
  </property>
</Properties>
</file>